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1" r:id="rId1"/>
  </p:sldMasterIdLst>
  <p:notesMasterIdLst>
    <p:notesMasterId r:id="rId19"/>
  </p:notesMasterIdLst>
  <p:handoutMasterIdLst>
    <p:handoutMasterId r:id="rId20"/>
  </p:handoutMasterIdLst>
  <p:sldIdLst>
    <p:sldId id="3806" r:id="rId2"/>
    <p:sldId id="3963" r:id="rId3"/>
    <p:sldId id="3964" r:id="rId4"/>
    <p:sldId id="3965" r:id="rId5"/>
    <p:sldId id="3966" r:id="rId6"/>
    <p:sldId id="3967" r:id="rId7"/>
    <p:sldId id="3968" r:id="rId8"/>
    <p:sldId id="3969" r:id="rId9"/>
    <p:sldId id="3970" r:id="rId10"/>
    <p:sldId id="3971" r:id="rId11"/>
    <p:sldId id="3980" r:id="rId12"/>
    <p:sldId id="3979" r:id="rId13"/>
    <p:sldId id="3978" r:id="rId14"/>
    <p:sldId id="3973" r:id="rId15"/>
    <p:sldId id="3974" r:id="rId16"/>
    <p:sldId id="3975" r:id="rId17"/>
    <p:sldId id="3976" r:id="rId18"/>
  </p:sldIdLst>
  <p:sldSz cx="12192000" cy="6858000"/>
  <p:notesSz cx="6858000" cy="9144000"/>
  <p:embeddedFontLst>
    <p:embeddedFont>
      <p:font typeface="CoFo Sans" panose="020B0604020202020204" charset="-52"/>
      <p:regular r:id="rId21"/>
      <p:bold r:id="rId22"/>
      <p:italic r:id="rId23"/>
      <p:boldItalic r:id="rId24"/>
    </p:embeddedFont>
    <p:embeddedFont>
      <p:font typeface="CoFo Sans Medium" panose="020B0604020202020204" charset="-52"/>
      <p:regular r:id="rId25"/>
      <p:italic r:id="rId2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ванова Юлия" initials="ИЮ" lastIdx="1" clrIdx="0">
    <p:extLst>
      <p:ext uri="{19B8F6BF-5375-455C-9EA6-DF929625EA0E}">
        <p15:presenceInfo xmlns:p15="http://schemas.microsoft.com/office/powerpoint/2012/main" userId="S-1-5-21-1701381398-1125909616-1447102860-4191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8FF"/>
    <a:srgbClr val="007DFF"/>
    <a:srgbClr val="FFFFFF"/>
    <a:srgbClr val="000000"/>
    <a:srgbClr val="007BFC"/>
    <a:srgbClr val="1485FC"/>
    <a:srgbClr val="9DB1CF"/>
    <a:srgbClr val="DFE5EF"/>
    <a:srgbClr val="AFC6E6"/>
    <a:srgbClr val="7AC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45" autoAdjust="0"/>
    <p:restoredTop sz="96327"/>
  </p:normalViewPr>
  <p:slideViewPr>
    <p:cSldViewPr snapToGrid="0">
      <p:cViewPr varScale="1">
        <p:scale>
          <a:sx n="86" d="100"/>
          <a:sy n="86" d="100"/>
        </p:scale>
        <p:origin x="869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309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F4A9D6F-AB47-AB07-E895-F7BA3FC2BB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00E1E0C-7A0E-F26B-FF73-8648AA98AB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6F25F-CE35-BF4E-9112-FD74369585E3}" type="datetimeFigureOut">
              <a:rPr lang="ru-RU" smtClean="0"/>
              <a:t>26.03.2025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939A9E8-AD12-6E66-F211-F78F79C4C3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221121D-2233-CDBC-13EC-371D4D8BF1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E8802-8112-914B-8289-4DB73DC68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909265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08BFE-49C2-4000-B6AB-B9B738ADBCEF}" type="datetimeFigureOut">
              <a:rPr lang="ru-RU" smtClean="0"/>
              <a:t>26.03.2025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A8A5B-9BD1-4419-B5B0-7D99B5F48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995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A8A5B-9BD1-4419-B5B0-7D99B5F48B0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822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51572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511760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2162753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942626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15827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819374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1441170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4F00684-2B93-6FAF-AFBB-6C4178F66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838838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36F88EAA-2F71-C9BD-EB1B-EE1EC07AFF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0AEF17C-9D46-26AA-6281-8B6E28295A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9738769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9613511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031142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04500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226C78E-2C54-65E2-AA7C-C8420424E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ED422AF-51ED-F4F9-77B4-DC4A5D17E6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6DD635AE-E4C9-1421-AEC0-105E0F7E9C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2D14C0D0-89B6-6A74-6906-2C95D6DCE5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218645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5BCEC65A-DA46-02A7-99E8-5FEE4E9CC084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7F84A4A9-60FE-2520-7180-81F6F86FC23D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C1A8BE5-4743-31EC-A7F7-C66CAF24BF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521E529-2908-860A-4F78-10B77A8235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7851FE6-AAF4-2CEC-958A-2C1C48D0B3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12649327-9F79-37CE-47BC-F8BE069A7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52073569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AAE2923-0936-1C6B-FC22-EA847B5CE62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47EDBEE9-E665-9F53-BFA2-3CB2B0E9D6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71208C1-F287-29D9-E38A-616EDAE3D8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2219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3267244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833694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207150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2879018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5D9F142B-CAF7-6662-5360-96C637D802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9E70486-66A0-B91F-1DAB-C9F57973D96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40C20FA3-2AE4-08F4-837A-EF2587D0191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F2D1FA44-219B-B0DA-65EE-B824C9A6A9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CAB0E73E-3D2E-470F-24E4-3400487E59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0D28D880-2793-A667-53F3-42C9E661720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52019373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4896895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13918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7B7F7B2-7AFA-D467-F27A-A179684F0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</p:spTree>
    <p:extLst>
      <p:ext uri="{BB962C8B-B14F-4D97-AF65-F5344CB8AC3E}">
        <p14:creationId xmlns:p14="http://schemas.microsoft.com/office/powerpoint/2010/main" val="3882144057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5593227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1314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>
            <a:extLst>
              <a:ext uri="{FF2B5EF4-FFF2-40B4-BE49-F238E27FC236}">
                <a16:creationId xmlns:a16="http://schemas.microsoft.com/office/drawing/2014/main" id="{3E3C99E2-2743-FF36-A974-ADFCC472C8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E820513-7622-B1C2-9F7D-176750E832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B7F14D64-4F48-B26B-B217-61C840C8AE8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83E7BA5D-3730-5EDF-1722-E802C9BFD64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62201570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15586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1469064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731964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39615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BE04F432-3644-F25C-B133-14B38FB5F5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7C0633A7-BE1D-7457-8156-E93D805877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C722763B-F450-A9B7-5817-BA9B010E77A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7" name="Рисунок 2">
            <a:extLst>
              <a:ext uri="{FF2B5EF4-FFF2-40B4-BE49-F238E27FC236}">
                <a16:creationId xmlns:a16="http://schemas.microsoft.com/office/drawing/2014/main" id="{C550BA98-6C45-A984-DF93-0701B80BB2B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DC75003B-9654-D412-381D-0E0A439D54C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1AC741F4-4396-01D4-BE78-1EE1ED2074E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0" name="Рисунок 2">
            <a:extLst>
              <a:ext uri="{FF2B5EF4-FFF2-40B4-BE49-F238E27FC236}">
                <a16:creationId xmlns:a16="http://schemas.microsoft.com/office/drawing/2014/main" id="{D6306307-4055-9ECE-843D-14177C66E41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AAD2D874-472D-7B11-2326-B7282BB5905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2146260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054496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0640456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484524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37226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886230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17883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>
            <a:extLst>
              <a:ext uri="{FF2B5EF4-FFF2-40B4-BE49-F238E27FC236}">
                <a16:creationId xmlns:a16="http://schemas.microsoft.com/office/drawing/2014/main" id="{BDE53FE7-D931-4034-6365-F8B340C8CC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F031D93F-20D1-0906-9EDF-040A8F29B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54651206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7097B5F9-E5D2-1116-D5D5-D52DFB2AF7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025525757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00A7E657-2A75-45F4-98CD-A023A869BA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81906061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7036173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469239241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40489898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FC36DBE-14A6-70EC-7F77-AF51FB2A88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10470544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401402E6-13F1-A2E9-CF0A-19B7F11FF3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1919535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29874664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30732924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73238549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58691507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AE59D84B-21BC-2F5C-C2C7-6E340C50BA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44AD7558-9074-2F4B-F4FE-5D8B0833416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2796F1ED-7E74-2960-6605-BA2F0B3F7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249254244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CC1F799-C05C-E25E-C743-ABA02A3290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CEE7232-80F1-6FFE-FC0D-F1B58043B4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2B75CADA-A515-185A-A236-D2C44D0DA1F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C0DF9BE4-8E40-6C77-8228-BC2CF2E35E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42602299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68983728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57572066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551555751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246382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80765620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0478DC82-ACEB-E80E-39F4-B4AB77DAA6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BABEE836-BA1D-2180-9AE6-859EED6F2A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E128ECF-E1D8-04ED-F93C-1C8EAF59D4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18769269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73815295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093732887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18756437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82781640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4B42D62A-720D-6CDF-A19D-4B3FCF94B4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19A5918B-EC5E-4897-0BEF-324D5FD0F09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BE6C37F6-E570-859D-20D3-8DBE6527EE4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838C3528-E342-FC72-408A-5CDF585409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1A342409-4246-B387-9324-8DD0528197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9990A71B-6F07-292F-92CB-88DB7EDF07B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38868462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32845387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811274720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039741007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50826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416629DB-67B6-3CA2-09DE-6039FE3231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18563224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1F64AD3-13AA-9037-C520-5083D37A03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957AD7C-61E5-CB25-5C25-2F43B0F1A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568B4D7D-F3EC-EBA6-08FA-4D9DBF5F27A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10A685E-A663-67BE-6B10-A5BB17B357D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05588626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12269866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61798684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0917422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553535761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9EBBB54C-2646-6D5C-76D9-BC1C7DD8AFB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F91FC4B-6A8C-B092-8DC6-60C1250BF1D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30E9D3A7-B657-537D-BB13-FCEDCF9243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2400AB1C-CFFE-766E-7389-2AAE1EBEE35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A197C71E-F699-B5FA-FF9D-B6AE9FAA80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593DB8A8-5FBE-7EB8-B420-76B9D156C37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7C25C0-AFC3-51EC-FE75-27C5B10E04E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F3E8AB22-981A-C1C1-D581-DDE99B4E2E8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947407965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843567564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54060380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09460342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812418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63791916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145050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D1F864E-6E13-C812-9DCC-A52E7B054A53}"/>
              </a:ext>
            </a:extLst>
          </p:cNvPr>
          <p:cNvPicPr>
            <a:picLocks/>
          </p:cNvPicPr>
          <p:nvPr userDrawn="1"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CBF6884-BCFF-81E7-E3A8-1C4524D043CE}"/>
              </a:ext>
            </a:extLst>
          </p:cNvPr>
          <p:cNvPicPr>
            <a:picLocks noChangeAspect="1"/>
          </p:cNvPicPr>
          <p:nvPr userDrawn="1"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5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741" r:id="rId3"/>
    <p:sldLayoutId id="2147483750" r:id="rId4"/>
    <p:sldLayoutId id="2147483672" r:id="rId5"/>
    <p:sldLayoutId id="2147483742" r:id="rId6"/>
    <p:sldLayoutId id="2147483746" r:id="rId7"/>
    <p:sldLayoutId id="2147483701" r:id="rId8"/>
    <p:sldLayoutId id="2147483744" r:id="rId9"/>
    <p:sldLayoutId id="2147483749" r:id="rId10"/>
    <p:sldLayoutId id="2147483676" r:id="rId11"/>
    <p:sldLayoutId id="2147483681" r:id="rId12"/>
    <p:sldLayoutId id="2147483688" r:id="rId13"/>
    <p:sldLayoutId id="2147483683" r:id="rId14"/>
    <p:sldLayoutId id="2147483689" r:id="rId15"/>
    <p:sldLayoutId id="2147483702" r:id="rId16"/>
    <p:sldLayoutId id="2147483703" r:id="rId17"/>
    <p:sldLayoutId id="2147483677" r:id="rId18"/>
    <p:sldLayoutId id="2147483690" r:id="rId19"/>
    <p:sldLayoutId id="2147483684" r:id="rId20"/>
    <p:sldLayoutId id="2147483691" r:id="rId21"/>
    <p:sldLayoutId id="2147483704" r:id="rId22"/>
    <p:sldLayoutId id="2147483680" r:id="rId23"/>
    <p:sldLayoutId id="2147483692" r:id="rId24"/>
    <p:sldLayoutId id="2147483685" r:id="rId25"/>
    <p:sldLayoutId id="2147483693" r:id="rId26"/>
    <p:sldLayoutId id="2147483705" r:id="rId27"/>
    <p:sldLayoutId id="2147483682" r:id="rId28"/>
    <p:sldLayoutId id="2147483694" r:id="rId29"/>
    <p:sldLayoutId id="2147483686" r:id="rId30"/>
    <p:sldLayoutId id="2147483695" r:id="rId31"/>
    <p:sldLayoutId id="2147483706" r:id="rId32"/>
    <p:sldLayoutId id="2147483679" r:id="rId33"/>
    <p:sldLayoutId id="2147483697" r:id="rId34"/>
    <p:sldLayoutId id="2147483696" r:id="rId35"/>
    <p:sldLayoutId id="2147483698" r:id="rId36"/>
    <p:sldLayoutId id="2147483707" r:id="rId37"/>
    <p:sldLayoutId id="2147483678" r:id="rId38"/>
    <p:sldLayoutId id="2147483699" r:id="rId39"/>
    <p:sldLayoutId id="2147483687" r:id="rId40"/>
    <p:sldLayoutId id="2147483700" r:id="rId41"/>
    <p:sldLayoutId id="2147483751" r:id="rId42"/>
    <p:sldLayoutId id="2147483708" r:id="rId43"/>
    <p:sldLayoutId id="2147483743" r:id="rId44"/>
    <p:sldLayoutId id="2147483747" r:id="rId45"/>
    <p:sldLayoutId id="2147483709" r:id="rId46"/>
    <p:sldLayoutId id="2147483745" r:id="rId47"/>
    <p:sldLayoutId id="2147483748" r:id="rId48"/>
    <p:sldLayoutId id="2147483710" r:id="rId49"/>
    <p:sldLayoutId id="2147483711" r:id="rId50"/>
    <p:sldLayoutId id="2147483712" r:id="rId51"/>
    <p:sldLayoutId id="2147483714" r:id="rId52"/>
    <p:sldLayoutId id="2147483713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1" r:id="rId59"/>
    <p:sldLayoutId id="2147483720" r:id="rId60"/>
    <p:sldLayoutId id="2147483722" r:id="rId61"/>
    <p:sldLayoutId id="2147483723" r:id="rId62"/>
    <p:sldLayoutId id="2147483724" r:id="rId63"/>
    <p:sldLayoutId id="2147483725" r:id="rId64"/>
    <p:sldLayoutId id="2147483726" r:id="rId65"/>
    <p:sldLayoutId id="2147483727" r:id="rId66"/>
    <p:sldLayoutId id="2147483728" r:id="rId67"/>
    <p:sldLayoutId id="2147483729" r:id="rId68"/>
    <p:sldLayoutId id="2147483731" r:id="rId69"/>
    <p:sldLayoutId id="2147483730" r:id="rId70"/>
    <p:sldLayoutId id="2147483732" r:id="rId71"/>
    <p:sldLayoutId id="2147483733" r:id="rId72"/>
    <p:sldLayoutId id="2147483734" r:id="rId73"/>
    <p:sldLayoutId id="2147483735" r:id="rId74"/>
    <p:sldLayoutId id="2147483736" r:id="rId75"/>
    <p:sldLayoutId id="2147483737" r:id="rId76"/>
    <p:sldLayoutId id="2147483738" r:id="rId77"/>
    <p:sldLayoutId id="2147483739" r:id="rId78"/>
    <p:sldLayoutId id="2147483740" r:id="rId79"/>
  </p:sldLayoutIdLst>
  <p:transition spd="med"/>
  <p:txStyles>
    <p:titleStyle>
      <a:lvl1pPr marL="0" marR="0" indent="0" algn="l" defTabSz="412771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1pPr>
      <a:lvl2pPr marL="0" marR="0" indent="11430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2pPr>
      <a:lvl3pPr marL="0" marR="0" indent="228611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3pPr>
      <a:lvl4pPr marL="0" marR="0" indent="342917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4pPr>
      <a:lvl5pPr marL="0" marR="0" indent="457223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5pPr>
      <a:lvl6pPr marL="0" marR="0" indent="571529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6pPr>
      <a:lvl7pPr marL="0" marR="0" indent="685834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7pPr>
      <a:lvl8pPr marL="0" marR="0" indent="800140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8pPr>
      <a:lvl9pPr marL="0" marR="0" indent="91444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9pPr>
    </p:titleStyle>
    <p:bodyStyle>
      <a:lvl1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1pPr>
      <a:lvl2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2pPr>
      <a:lvl3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3pPr>
      <a:lvl4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4pPr>
      <a:lvl5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5pPr>
      <a:lvl6pPr marL="1905095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6pPr>
      <a:lvl7pPr marL="2222611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7pPr>
      <a:lvl8pPr marL="2540127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8pPr>
      <a:lvl9pPr marL="2857643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9pPr>
    </p:bodyStyle>
    <p:otherStyle>
      <a:lvl1pPr marL="0" marR="0" indent="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1pPr>
      <a:lvl2pPr marL="0" marR="0" indent="11430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2pPr>
      <a:lvl3pPr marL="0" marR="0" indent="228611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3pPr>
      <a:lvl4pPr marL="0" marR="0" indent="342917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4pPr>
      <a:lvl5pPr marL="0" marR="0" indent="457223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5pPr>
      <a:lvl6pPr marL="0" marR="0" indent="571529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6pPr>
      <a:lvl7pPr marL="0" marR="0" indent="685834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7pPr>
      <a:lvl8pPr marL="0" marR="0" indent="80014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8pPr>
      <a:lvl9pPr marL="0" marR="0" indent="91444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9pPr>
    </p:otherStyle>
  </p:txStyles>
  <p:extLst>
    <p:ext uri="{27BBF7A9-308A-43DC-89C8-2F10F3537804}">
      <p15:sldGuideLst xmlns:p15="http://schemas.microsoft.com/office/powerpoint/2012/main">
        <p15:guide id="15" pos="279">
          <p15:clr>
            <a:srgbClr val="F26B43"/>
          </p15:clr>
        </p15:guide>
        <p15:guide id="16" pos="7401">
          <p15:clr>
            <a:srgbClr val="F26B43"/>
          </p15:clr>
        </p15:guide>
        <p15:guide id="17" orient="horz" pos="4042">
          <p15:clr>
            <a:srgbClr val="F26B43"/>
          </p15:clr>
        </p15:guide>
        <p15:guide id="18" orient="horz" pos="278">
          <p15:clr>
            <a:srgbClr val="F26B43"/>
          </p15:clr>
        </p15:guide>
        <p15:guide id="19" orient="horz" pos="686">
          <p15:clr>
            <a:srgbClr val="F26B43"/>
          </p15:clr>
        </p15:guide>
        <p15:guide id="20" orient="horz" pos="3634">
          <p15:clr>
            <a:srgbClr val="F26B43"/>
          </p15:clr>
        </p15:guide>
        <p15:guide id="21" pos="3772">
          <p15:clr>
            <a:srgbClr val="F26B43"/>
          </p15:clr>
        </p15:guide>
        <p15:guide id="22" pos="3908">
          <p15:clr>
            <a:srgbClr val="F26B43"/>
          </p15:clr>
        </p15:guide>
        <p15:guide id="23" pos="4384">
          <p15:clr>
            <a:srgbClr val="F26B43"/>
          </p15:clr>
        </p15:guide>
        <p15:guide id="24" pos="3296">
          <p15:clr>
            <a:srgbClr val="F26B43"/>
          </p15:clr>
        </p15:guide>
        <p15:guide id="25" pos="3160">
          <p15:clr>
            <a:srgbClr val="F26B43"/>
          </p15:clr>
        </p15:guide>
        <p15:guide id="26" pos="4520">
          <p15:clr>
            <a:srgbClr val="F26B43"/>
          </p15:clr>
        </p15:guide>
        <p15:guide id="27" pos="4974">
          <p15:clr>
            <a:srgbClr val="F26B43"/>
          </p15:clr>
        </p15:guide>
        <p15:guide id="28" pos="5110">
          <p15:clr>
            <a:srgbClr val="F26B43"/>
          </p15:clr>
        </p15:guide>
        <p15:guide id="29" pos="2706">
          <p15:clr>
            <a:srgbClr val="F26B43"/>
          </p15:clr>
        </p15:guide>
        <p15:guide id="30" pos="2570">
          <p15:clr>
            <a:srgbClr val="F26B43"/>
          </p15:clr>
        </p15:guide>
        <p15:guide id="31" pos="2094">
          <p15:clr>
            <a:srgbClr val="F26B43"/>
          </p15:clr>
        </p15:guide>
        <p15:guide id="32" pos="1958">
          <p15:clr>
            <a:srgbClr val="F26B43"/>
          </p15:clr>
        </p15:guide>
        <p15:guide id="33" pos="5586">
          <p15:clr>
            <a:srgbClr val="F26B43"/>
          </p15:clr>
        </p15:guide>
        <p15:guide id="34" pos="5722">
          <p15:clr>
            <a:srgbClr val="F26B43"/>
          </p15:clr>
        </p15:guide>
        <p15:guide id="35" pos="6176">
          <p15:clr>
            <a:srgbClr val="F26B43"/>
          </p15:clr>
        </p15:guide>
        <p15:guide id="36" pos="6312">
          <p15:clr>
            <a:srgbClr val="F26B43"/>
          </p15:clr>
        </p15:guide>
        <p15:guide id="37" pos="6788">
          <p15:clr>
            <a:srgbClr val="F26B43"/>
          </p15:clr>
        </p15:guide>
        <p15:guide id="38" pos="6924">
          <p15:clr>
            <a:srgbClr val="F26B43"/>
          </p15:clr>
        </p15:guide>
        <p15:guide id="39" pos="1504">
          <p15:clr>
            <a:srgbClr val="F26B43"/>
          </p15:clr>
        </p15:guide>
        <p15:guide id="40" pos="1368">
          <p15:clr>
            <a:srgbClr val="F26B43"/>
          </p15:clr>
        </p15:guide>
        <p15:guide id="41" pos="892">
          <p15:clr>
            <a:srgbClr val="F26B43"/>
          </p15:clr>
        </p15:guide>
        <p15:guide id="42" pos="7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slide" Target="slide4.xml"/><Relationship Id="rId7" Type="http://schemas.openxmlformats.org/officeDocument/2006/relationships/slide" Target="slide1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0.xml"/><Relationship Id="rId5" Type="http://schemas.openxmlformats.org/officeDocument/2006/relationships/slide" Target="slide7.xml"/><Relationship Id="rId10" Type="http://schemas.openxmlformats.org/officeDocument/2006/relationships/slide" Target="slide17.xml"/><Relationship Id="rId4" Type="http://schemas.openxmlformats.org/officeDocument/2006/relationships/slide" Target="slide5.xml"/><Relationship Id="rId9" Type="http://schemas.openxmlformats.org/officeDocument/2006/relationships/slide" Target="slide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745A31D-F7E0-8118-55BF-8D30B43F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441325"/>
            <a:ext cx="6516686" cy="3704547"/>
          </a:xfrm>
        </p:spPr>
        <p:txBody>
          <a:bodyPr>
            <a:normAutofit/>
          </a:bodyPr>
          <a:lstStyle/>
          <a:p>
            <a:r>
              <a:rPr lang="ru-RU" sz="6000" dirty="0"/>
              <a:t>Прогнозирование рыночных цен на арматуру</a:t>
            </a:r>
            <a:br>
              <a:rPr lang="ru-RU" sz="6000" dirty="0"/>
            </a:br>
            <a:endParaRPr lang="ru-RU" sz="6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2BEDF3-8ACC-4564-EF3E-77D4081409C9}"/>
              </a:ext>
            </a:extLst>
          </p:cNvPr>
          <p:cNvSpPr txBox="1"/>
          <p:nvPr/>
        </p:nvSpPr>
        <p:spPr>
          <a:xfrm>
            <a:off x="442914" y="4806398"/>
            <a:ext cx="7596631" cy="11203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400" b="1" dirty="0">
                <a:sym typeface="CoFo Sans"/>
              </a:rPr>
              <a:t>Над кейсом работали студенты группы ИСП-21</a:t>
            </a:r>
            <a:r>
              <a:rPr lang="en-US" sz="2400" dirty="0">
                <a:sym typeface="CoFo Sans"/>
              </a:rPr>
              <a:t>: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400" dirty="0">
                <a:sym typeface="CoFo Sans"/>
              </a:rPr>
              <a:t>Канин Илья, </a:t>
            </a:r>
            <a:r>
              <a:rPr lang="ru-RU" sz="2400" dirty="0" err="1">
                <a:sym typeface="CoFo Sans"/>
              </a:rPr>
              <a:t>Новасельский</a:t>
            </a:r>
            <a:r>
              <a:rPr lang="ru-RU" sz="2400" dirty="0">
                <a:sym typeface="CoFo Sans"/>
              </a:rPr>
              <a:t> Артём, Медведев Евгений</a:t>
            </a:r>
            <a:endParaRPr kumimoji="0" lang="en-US" sz="2400" b="0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274842253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3CF10-EC1A-F597-25F7-3A1733F46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38FEE9-ED3C-12AE-C4CD-C1EF563E6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Построение моделей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5455FBB-A5FD-7E94-863B-002B0066CD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8800" y="1306800"/>
            <a:ext cx="5112000" cy="42444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ru-RU" sz="2400" dirty="0">
                <a:latin typeface="+mn-lt"/>
              </a:rPr>
              <a:t>Для прогнозирования были выбраны модели</a:t>
            </a:r>
            <a:r>
              <a:rPr lang="en-US" sz="2400" dirty="0">
                <a:latin typeface="+mn-lt"/>
              </a:rPr>
              <a:t>:</a:t>
            </a:r>
          </a:p>
          <a:p>
            <a:pPr marL="342900" indent="-342900">
              <a:spcBef>
                <a:spcPts val="600"/>
              </a:spcBef>
              <a:buFontTx/>
              <a:buChar char="-"/>
            </a:pPr>
            <a:r>
              <a:rPr lang="en-US" sz="2400" dirty="0">
                <a:latin typeface="+mn-lt"/>
              </a:rPr>
              <a:t>ARIMA (SARIMAX)</a:t>
            </a:r>
          </a:p>
          <a:p>
            <a:pPr marL="342900" indent="-342900">
              <a:spcBef>
                <a:spcPts val="600"/>
              </a:spcBef>
              <a:buFontTx/>
              <a:buChar char="-"/>
            </a:pPr>
            <a:r>
              <a:rPr lang="en-US" sz="2400" dirty="0" err="1">
                <a:latin typeface="+mn-lt"/>
              </a:rPr>
              <a:t>CatBoostRegressor</a:t>
            </a:r>
            <a:endParaRPr lang="en-US" sz="2400" dirty="0">
              <a:latin typeface="+mn-lt"/>
            </a:endParaRPr>
          </a:p>
          <a:p>
            <a:pPr marL="342900" indent="-342900">
              <a:spcBef>
                <a:spcPts val="600"/>
              </a:spcBef>
              <a:buFontTx/>
              <a:buChar char="-"/>
            </a:pPr>
            <a:r>
              <a:rPr lang="en-US" sz="2400" dirty="0" err="1">
                <a:latin typeface="+mn-lt"/>
              </a:rPr>
              <a:t>LightGBMRegressor</a:t>
            </a:r>
            <a:endParaRPr lang="ru-RU" sz="2400" dirty="0">
              <a:latin typeface="+mn-lt"/>
            </a:endParaRP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0FFD01DE-5CD3-3CFC-26DE-2A15DFF058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19850" y="1306799"/>
            <a:ext cx="5112000" cy="4244399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ru-RU" sz="2400" dirty="0">
                <a:latin typeface="+mn-lt"/>
              </a:rPr>
              <a:t>Также были использованы 2 набора данных</a:t>
            </a:r>
            <a:r>
              <a:rPr lang="en-US" sz="2400" dirty="0">
                <a:latin typeface="+mn-lt"/>
              </a:rPr>
              <a:t>:</a:t>
            </a:r>
          </a:p>
          <a:p>
            <a:pPr marL="342900" indent="-342900">
              <a:spcBef>
                <a:spcPts val="600"/>
              </a:spcBef>
              <a:buFontTx/>
              <a:buChar char="-"/>
            </a:pPr>
            <a:r>
              <a:rPr lang="ru-RU" sz="2400" dirty="0">
                <a:latin typeface="+mn-lt"/>
              </a:rPr>
              <a:t>С дополнительными данными</a:t>
            </a:r>
          </a:p>
          <a:p>
            <a:pPr marL="342900" indent="-342900">
              <a:spcBef>
                <a:spcPts val="600"/>
              </a:spcBef>
              <a:buFontTx/>
              <a:buChar char="-"/>
            </a:pPr>
            <a:r>
              <a:rPr lang="ru-RU" sz="2400" dirty="0">
                <a:latin typeface="+mn-lt"/>
              </a:rPr>
              <a:t>Без дополнительных данных</a:t>
            </a:r>
          </a:p>
        </p:txBody>
      </p:sp>
    </p:spTree>
    <p:extLst>
      <p:ext uri="{BB962C8B-B14F-4D97-AF65-F5344CB8AC3E}">
        <p14:creationId xmlns:p14="http://schemas.microsoft.com/office/powerpoint/2010/main" val="82798922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C1401-6491-E548-C2EE-179B4EC3B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DD18C0-F2EE-E621-75B6-925E801B5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Построение моделей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C55DD2-2EBE-E341-4078-BD674C30A3AA}"/>
              </a:ext>
            </a:extLst>
          </p:cNvPr>
          <p:cNvSpPr txBox="1"/>
          <p:nvPr/>
        </p:nvSpPr>
        <p:spPr>
          <a:xfrm>
            <a:off x="442914" y="1089026"/>
            <a:ext cx="2763064" cy="6114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err="1">
                <a:solidFill>
                  <a:srgbClr val="000000"/>
                </a:solidFill>
                <a:sym typeface="CoFo Sans"/>
              </a:rPr>
              <a:t>CatBoostRegressor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832879-6E45-9B2F-E22C-4B10FE58C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456" y="513881"/>
            <a:ext cx="5451858" cy="291511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2311D49-2521-4AF3-2AA9-FB1B432EC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4" y="3429000"/>
            <a:ext cx="5451859" cy="291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2539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21BB0-3207-AB12-716C-F56CAB60C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628E9F-DEFF-638E-ECF9-3DF71DCB1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Построение моделей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1A66F9-16FE-3FDC-0F79-7303F35718BF}"/>
              </a:ext>
            </a:extLst>
          </p:cNvPr>
          <p:cNvSpPr txBox="1"/>
          <p:nvPr/>
        </p:nvSpPr>
        <p:spPr>
          <a:xfrm>
            <a:off x="442914" y="1089026"/>
            <a:ext cx="2883931" cy="6114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err="1">
                <a:solidFill>
                  <a:srgbClr val="000000"/>
                </a:solidFill>
                <a:sym typeface="CoFo Sans"/>
              </a:rPr>
              <a:t>LightGBMRegressor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EEBFF26-AD78-9999-E057-32FD74B9C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114" y="586436"/>
            <a:ext cx="5451859" cy="291511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FDD1D16-3CBF-1E1E-6F4C-3C8401CA8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27" y="3501555"/>
            <a:ext cx="5451859" cy="291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31768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E709C-0463-A06D-0D4A-35124D7C1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0E5D91-7CE4-2762-2DCF-B6582A654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Построение моделей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8E8CB8-31C0-4DE9-D803-4442F70CA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351" y="1341454"/>
            <a:ext cx="7823525" cy="4175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CFFCAF-A897-B83D-7965-0A23D6549D5B}"/>
              </a:ext>
            </a:extLst>
          </p:cNvPr>
          <p:cNvSpPr txBox="1"/>
          <p:nvPr/>
        </p:nvSpPr>
        <p:spPr>
          <a:xfrm>
            <a:off x="442914" y="1089026"/>
            <a:ext cx="1464440" cy="6114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000000"/>
                </a:solidFill>
                <a:sym typeface="CoFo Sans"/>
              </a:rPr>
              <a:t>SARIMAX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106152361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A9717-BF46-D457-9528-F521939D1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7CEF03-278E-4CEB-C6C1-8EC45F9A5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Сравнение моделей</a:t>
            </a: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A7568674-4022-B47A-E441-C6EB765E21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310755"/>
              </p:ext>
            </p:extLst>
          </p:nvPr>
        </p:nvGraphicFramePr>
        <p:xfrm>
          <a:off x="442914" y="1184889"/>
          <a:ext cx="11169080" cy="462715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720448">
                  <a:extLst>
                    <a:ext uri="{9D8B030D-6E8A-4147-A177-3AD203B41FA5}">
                      <a16:colId xmlns:a16="http://schemas.microsoft.com/office/drawing/2014/main" val="1989941648"/>
                    </a:ext>
                  </a:extLst>
                </a:gridCol>
                <a:gridCol w="2720448">
                  <a:extLst>
                    <a:ext uri="{9D8B030D-6E8A-4147-A177-3AD203B41FA5}">
                      <a16:colId xmlns:a16="http://schemas.microsoft.com/office/drawing/2014/main" val="3564655437"/>
                    </a:ext>
                  </a:extLst>
                </a:gridCol>
                <a:gridCol w="1503868">
                  <a:extLst>
                    <a:ext uri="{9D8B030D-6E8A-4147-A177-3AD203B41FA5}">
                      <a16:colId xmlns:a16="http://schemas.microsoft.com/office/drawing/2014/main" val="2458888025"/>
                    </a:ext>
                  </a:extLst>
                </a:gridCol>
                <a:gridCol w="2498474">
                  <a:extLst>
                    <a:ext uri="{9D8B030D-6E8A-4147-A177-3AD203B41FA5}">
                      <a16:colId xmlns:a16="http://schemas.microsoft.com/office/drawing/2014/main" val="3364715432"/>
                    </a:ext>
                  </a:extLst>
                </a:gridCol>
                <a:gridCol w="1725842">
                  <a:extLst>
                    <a:ext uri="{9D8B030D-6E8A-4147-A177-3AD203B41FA5}">
                      <a16:colId xmlns:a16="http://schemas.microsoft.com/office/drawing/2014/main" val="3247523849"/>
                    </a:ext>
                  </a:extLst>
                </a:gridCol>
              </a:tblGrid>
              <a:tr h="724262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accent6"/>
                          </a:solidFill>
                        </a:rPr>
                        <a:t>Модель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accent6"/>
                          </a:solidFill>
                        </a:rPr>
                        <a:t>Данные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R2</a:t>
                      </a:r>
                      <a:endParaRPr lang="ru-RU" sz="20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MAPE</a:t>
                      </a:r>
                      <a:endParaRPr lang="ru-RU" sz="20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MAE</a:t>
                      </a:r>
                      <a:endParaRPr lang="ru-RU" sz="20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930237"/>
                  </a:ext>
                </a:extLst>
              </a:tr>
              <a:tr h="72426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solidFill>
                            <a:schemeClr val="accent6"/>
                          </a:solidFill>
                        </a:rPr>
                        <a:t>CatboostRegressor</a:t>
                      </a:r>
                      <a:endParaRPr lang="ru-RU" sz="20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accent6"/>
                          </a:solidFill>
                        </a:rPr>
                        <a:t>С дополнительными признаками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accent6"/>
                          </a:solidFill>
                        </a:rPr>
                        <a:t>0.7971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accent6"/>
                          </a:solidFill>
                        </a:rPr>
                        <a:t>0.07</a:t>
                      </a:r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%</a:t>
                      </a:r>
                      <a:endParaRPr lang="ru-RU" sz="20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accent6"/>
                          </a:solidFill>
                        </a:rPr>
                        <a:t>3389.43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895641"/>
                  </a:ext>
                </a:extLst>
              </a:tr>
              <a:tr h="72426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solidFill>
                            <a:schemeClr val="accent6"/>
                          </a:solidFill>
                        </a:rPr>
                        <a:t>CatboostRegressor</a:t>
                      </a:r>
                      <a:endParaRPr lang="ru-RU" sz="20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accent6"/>
                          </a:solidFill>
                        </a:rPr>
                        <a:t>Без дополнительных признаков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accent6"/>
                          </a:solidFill>
                        </a:rPr>
                        <a:t>0.8788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solidFill>
                            <a:schemeClr val="accent6"/>
                          </a:solidFill>
                        </a:rPr>
                        <a:t>0.05%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accent6"/>
                          </a:solidFill>
                        </a:rPr>
                        <a:t>2965.28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39850"/>
                  </a:ext>
                </a:extLst>
              </a:tr>
              <a:tr h="72426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solidFill>
                            <a:schemeClr val="accent6"/>
                          </a:solidFill>
                        </a:rPr>
                        <a:t>LightGBMRegressor</a:t>
                      </a:r>
                      <a:endParaRPr lang="ru-RU" sz="20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accent6"/>
                          </a:solidFill>
                        </a:rPr>
                        <a:t>Без дополнительных признаков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solidFill>
                            <a:schemeClr val="accent6"/>
                          </a:solidFill>
                        </a:rPr>
                        <a:t>0.9106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solidFill>
                            <a:schemeClr val="accent6"/>
                          </a:solidFill>
                        </a:rPr>
                        <a:t>0.05</a:t>
                      </a:r>
                      <a:r>
                        <a:rPr lang="en-US" sz="2000" b="1" dirty="0">
                          <a:solidFill>
                            <a:schemeClr val="accent6"/>
                          </a:solidFill>
                        </a:rPr>
                        <a:t>%</a:t>
                      </a:r>
                      <a:endParaRPr lang="ru-RU" sz="2000" b="1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accent6"/>
                          </a:solidFill>
                        </a:rPr>
                        <a:t>2374.04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916899"/>
                  </a:ext>
                </a:extLst>
              </a:tr>
              <a:tr h="72426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solidFill>
                            <a:schemeClr val="accent6"/>
                          </a:solidFill>
                        </a:rPr>
                        <a:t>LightGBMRegressor</a:t>
                      </a:r>
                      <a:endParaRPr lang="ru-RU" sz="20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accent6"/>
                          </a:solidFill>
                        </a:rPr>
                        <a:t>С дополнительными признаками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dirty="0">
                          <a:solidFill>
                            <a:schemeClr val="accent6"/>
                          </a:solidFill>
                        </a:rPr>
                        <a:t>0.7374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dirty="0">
                          <a:solidFill>
                            <a:schemeClr val="accent6"/>
                          </a:solidFill>
                        </a:rPr>
                        <a:t>0.08%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accent6"/>
                          </a:solidFill>
                        </a:rPr>
                        <a:t>4242.59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758483"/>
                  </a:ext>
                </a:extLst>
              </a:tr>
              <a:tr h="72426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ARIMA(SARIMAX)</a:t>
                      </a:r>
                      <a:endParaRPr lang="ru-RU" sz="20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1277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solidFill>
                            <a:schemeClr val="accent6"/>
                          </a:solidFill>
                        </a:rPr>
                        <a:t>Без дополнительных признаков</a:t>
                      </a:r>
                    </a:p>
                    <a:p>
                      <a:pPr algn="ctr"/>
                      <a:endParaRPr lang="ru-RU" sz="20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accent6"/>
                          </a:solidFill>
                        </a:rPr>
                        <a:t>-0.0291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accent6"/>
                          </a:solidFill>
                        </a:rPr>
                        <a:t>143467914761300096%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solidFill>
                            <a:schemeClr val="accent6"/>
                          </a:solidFill>
                        </a:rPr>
                        <a:t>2073.61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878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433384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DD83C-D287-9901-5F0B-8C940C1C3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944A2F-6D8A-EFC0-43E7-DBFDB6D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Презентация приложения 1</a:t>
            </a:r>
          </a:p>
        </p:txBody>
      </p:sp>
      <p:pic>
        <p:nvPicPr>
          <p:cNvPr id="3" name="forecast_1, группа Вкладки окна  — Яндекс Браузер 2025-03-26 03-26-32">
            <a:hlinkClick r:id="" action="ppaction://media"/>
            <a:extLst>
              <a:ext uri="{FF2B5EF4-FFF2-40B4-BE49-F238E27FC236}">
                <a16:creationId xmlns:a16="http://schemas.microsoft.com/office/drawing/2014/main" id="{C22B7740-6E41-48D4-0F26-5F19243E77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877" t="9912"/>
          <a:stretch/>
        </p:blipFill>
        <p:spPr>
          <a:xfrm>
            <a:off x="442914" y="944347"/>
            <a:ext cx="11302400" cy="567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157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DD83C-D287-9901-5F0B-8C940C1C3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944A2F-6D8A-EFC0-43E7-DBFDB6D9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Презентация приложения 2</a:t>
            </a:r>
          </a:p>
        </p:txBody>
      </p:sp>
      <p:pic>
        <p:nvPicPr>
          <p:cNvPr id="3" name="Запись экрана 2025-03-25 в 14.24.20">
            <a:hlinkClick r:id="" action="ppaction://media"/>
            <a:extLst>
              <a:ext uri="{FF2B5EF4-FFF2-40B4-BE49-F238E27FC236}">
                <a16:creationId xmlns:a16="http://schemas.microsoft.com/office/drawing/2014/main" id="{85818EE4-C341-5B91-4265-A735777D07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9775" y="1009829"/>
            <a:ext cx="6712449" cy="560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068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20A45-BC0E-5991-9393-B4330412F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D269A5-8D7E-273C-6EE2-3E8FB13D4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Выводы и рефлексия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E1A30C7-3869-D8D0-5605-B3B2F61306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z="2400" dirty="0"/>
              <a:t>Что сделали</a:t>
            </a:r>
            <a:r>
              <a:rPr lang="en-US" sz="24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Обработали и проанализировали данные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Построили и обучили модели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Выявили лучшую модель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Разработали два варианта приложения с интуитивно понятным интерфейсом</a:t>
            </a:r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35474FD-6701-2459-5FCA-86E26C5AC2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sz="2400" dirty="0"/>
              <a:t>Можно доработать</a:t>
            </a:r>
            <a:r>
              <a:rPr lang="en-US" sz="24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Тщательней провести обработку данных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В девелопменте разработать процесс выгрузки дополнительных данных в один файл, и добавить возможность загрузки при прогнозировании для получения более надежных прогнозов.</a:t>
            </a:r>
          </a:p>
          <a:p>
            <a:pPr marL="342900" indent="-342900">
              <a:buFontTx/>
              <a:buChar char="-"/>
            </a:pPr>
            <a:endParaRPr lang="ru-RU" dirty="0"/>
          </a:p>
          <a:p>
            <a:pPr marL="342900" indent="-342900">
              <a:buFontTx/>
              <a:buChar char="-"/>
            </a:pPr>
            <a:endParaRPr lang="ru-RU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123402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5DD02-75BB-D8F4-5737-8EE1467FD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E61D71-6430-2083-2BD5-F3F8C3B8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Содержание</a:t>
            </a:r>
            <a:r>
              <a:rPr lang="en-US" sz="3200" dirty="0"/>
              <a:t>: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FF19C8-838D-A09B-D7A4-4B17F68D48A8}"/>
              </a:ext>
            </a:extLst>
          </p:cNvPr>
          <p:cNvSpPr txBox="1"/>
          <p:nvPr/>
        </p:nvSpPr>
        <p:spPr>
          <a:xfrm flipH="1">
            <a:off x="442914" y="1089026"/>
            <a:ext cx="10207989" cy="52927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rgbClr val="0088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Цель и задачи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88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rgbClr val="0088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Ход работы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88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rgbClr val="0088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Предобработка данных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88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rgbClr val="0088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Анализ данных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88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rgbClr val="0088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Построение моделей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88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rgbClr val="0088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Сравнение моделей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88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rgbClr val="0088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Презентация приложения 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88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rgbClr val="0088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Презентация приложения 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88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rgbClr val="0088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Выводы и рефлексия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88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119785199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073EB-E0CE-F04C-6A16-F1B55EEA3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D9327C-10CA-15CF-9ECD-E21CA5598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Цель и задачи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C99E402-0B89-B953-7C7A-F904499865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8800" y="1306800"/>
            <a:ext cx="5112000" cy="42444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ru-RU" sz="2400" b="1" dirty="0">
                <a:latin typeface="+mn-lt"/>
              </a:rPr>
              <a:t>Цель: </a:t>
            </a:r>
          </a:p>
          <a:p>
            <a:pPr>
              <a:spcBef>
                <a:spcPts val="600"/>
              </a:spcBef>
            </a:pPr>
            <a:r>
              <a:rPr lang="ru-RU" sz="2400" dirty="0">
                <a:latin typeface="+mn-lt"/>
              </a:rPr>
              <a:t>Помочь категорийному менеджеру, закупающему арматуру, сэкономить.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A03E0947-41B1-4798-3997-FAC7F82F2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19850" y="1306799"/>
            <a:ext cx="5112000" cy="4244399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ru-RU" sz="2400" b="1" dirty="0">
                <a:latin typeface="+mn-lt"/>
              </a:rPr>
              <a:t>Задачи</a:t>
            </a:r>
            <a:r>
              <a:rPr lang="en-US" sz="2400" b="1" dirty="0">
                <a:latin typeface="+mn-lt"/>
              </a:rPr>
              <a:t>:</a:t>
            </a:r>
          </a:p>
          <a:p>
            <a:pPr marL="342900" indent="-288000">
              <a:spcBef>
                <a:spcPts val="600"/>
              </a:spcBef>
              <a:buFontTx/>
              <a:buChar char="-"/>
            </a:pPr>
            <a:r>
              <a:rPr lang="ru-RU" sz="2400" dirty="0">
                <a:latin typeface="+mn-lt"/>
              </a:rPr>
              <a:t>Разработать модель, которая по истории цен и дополнительных данных делает рекомендацию по объему менеджера) тендера на арматуру.</a:t>
            </a:r>
          </a:p>
          <a:p>
            <a:pPr marL="342900" indent="-288000">
              <a:spcBef>
                <a:spcPts val="600"/>
              </a:spcBef>
              <a:buFontTx/>
              <a:buChar char="-"/>
            </a:pPr>
            <a:endParaRPr lang="en-US" sz="2400" dirty="0">
              <a:latin typeface="+mn-lt"/>
            </a:endParaRPr>
          </a:p>
          <a:p>
            <a:pPr marL="342900" indent="-288000">
              <a:buFontTx/>
              <a:buChar char="-"/>
            </a:pPr>
            <a:r>
              <a:rPr lang="ru-RU" sz="2400" dirty="0">
                <a:latin typeface="+mn-lt"/>
              </a:rPr>
              <a:t>Разработать приложение для пользователя (категорийного с интуитивно понятным интерфейсом.</a:t>
            </a:r>
          </a:p>
          <a:p>
            <a:pPr marL="342900" indent="-342900">
              <a:buFontTx/>
              <a:buChar char="-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05815270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33BD6-DF2D-A178-F137-E86BD1F64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338152-594F-AD79-D5F6-D900A8179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Ход работы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4712142-3249-7874-118D-087F20454C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B1B899F-75AB-66C9-89AC-17F05E3AB0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sz="2400" dirty="0"/>
              <a:t>Предобработка и анализ данных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BA25CDA-A274-81D9-7208-E8D2D6308A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2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96C091D-D2A1-A1E3-6698-7C9E153E88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2400" dirty="0"/>
              <a:t>Построение моделей, подбор параметров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39B31313-F6E0-D88C-C9C8-C1989A2D0C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3E3683DA-3DE7-9277-84B6-D8FB5C263D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sz="2400" dirty="0"/>
              <a:t>Сравнение результатов моделей и выбор наиболее успешного решения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EAD044CE-0C19-9A49-FB32-57422AD475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4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5DC923C0-347A-FA0C-C642-11947537BF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 sz="2400" dirty="0"/>
              <a:t>Разработка приложения для прогнозирования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284594913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DBCDA-E451-9129-F4F7-1B746D2DD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15FBF7-58B8-14DB-F759-638D35D4B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Предобработка данных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CA602AC-735B-15D0-D6FC-36181C8540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1683"/>
          <a:stretch/>
        </p:blipFill>
        <p:spPr>
          <a:xfrm>
            <a:off x="548977" y="1268628"/>
            <a:ext cx="5545137" cy="41609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B9DFB2-667C-857A-2A8C-4B64328D5E4A}"/>
              </a:ext>
            </a:extLst>
          </p:cNvPr>
          <p:cNvSpPr txBox="1"/>
          <p:nvPr/>
        </p:nvSpPr>
        <p:spPr>
          <a:xfrm>
            <a:off x="6549834" y="1516028"/>
            <a:ext cx="5642166" cy="11203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Количество данных после соединения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: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428 строк, 158 колонок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04BF33-5F43-B59D-4DD8-F89E9A8EC471}"/>
              </a:ext>
            </a:extLst>
          </p:cNvPr>
          <p:cNvSpPr txBox="1"/>
          <p:nvPr/>
        </p:nvSpPr>
        <p:spPr>
          <a:xfrm>
            <a:off x="6549834" y="2868846"/>
            <a:ext cx="4937315" cy="11203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Количество данных после очистки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: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428 строк, </a:t>
            </a:r>
            <a:r>
              <a:rPr kumimoji="0" lang="ru-RU" sz="2400" b="1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/>
              </a:rPr>
              <a:t>45</a:t>
            </a:r>
            <a:r>
              <a:rPr kumimoji="0" lang="ru-RU" sz="24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 колонок</a:t>
            </a:r>
          </a:p>
        </p:txBody>
      </p:sp>
    </p:spTree>
    <p:extLst>
      <p:ext uri="{BB962C8B-B14F-4D97-AF65-F5344CB8AC3E}">
        <p14:creationId xmlns:p14="http://schemas.microsoft.com/office/powerpoint/2010/main" val="144306589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561AF-1D82-3663-DAE7-9CAB9FA85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98B496-DCB7-A614-0DF3-ADD1C48BF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Предобработка данных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BE6C7B-819B-E5E0-3E4B-62CA0CB97C5E}"/>
              </a:ext>
            </a:extLst>
          </p:cNvPr>
          <p:cNvSpPr txBox="1"/>
          <p:nvPr/>
        </p:nvSpPr>
        <p:spPr>
          <a:xfrm>
            <a:off x="5785078" y="1025802"/>
            <a:ext cx="6406922" cy="6114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Добавление переменных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 </a:t>
            </a: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на основе даты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:</a:t>
            </a: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3F2209F6-BB33-CD68-2374-105454B21C0C}"/>
              </a:ext>
            </a:extLst>
          </p:cNvPr>
          <p:cNvSpPr/>
          <p:nvPr/>
        </p:nvSpPr>
        <p:spPr>
          <a:xfrm>
            <a:off x="442914" y="1331527"/>
            <a:ext cx="2405848" cy="1082581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rgbClr val="FFFFFF"/>
            </a:solidFill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25.03</a:t>
            </a:r>
            <a:r>
              <a:rPr lang="ru-RU" sz="2400" dirty="0">
                <a:solidFill>
                  <a:srgbClr val="007DFF"/>
                </a:solidFill>
                <a:sym typeface="CoFo Sans"/>
              </a:rPr>
              <a:t>.2025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78488A99-C3F3-653E-8101-C062E7C5F4C4}"/>
              </a:ext>
            </a:extLst>
          </p:cNvPr>
          <p:cNvSpPr/>
          <p:nvPr/>
        </p:nvSpPr>
        <p:spPr>
          <a:xfrm>
            <a:off x="3613518" y="1883890"/>
            <a:ext cx="2171560" cy="869393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rgbClr val="FFFFFF"/>
            </a:solidFill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400" dirty="0">
                <a:solidFill>
                  <a:srgbClr val="007DFF"/>
                </a:solidFill>
                <a:sym typeface="CoFo Sans"/>
              </a:rPr>
              <a:t>2025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C496894E-10F8-40D6-96B4-B5DBA95FF91B}"/>
              </a:ext>
            </a:extLst>
          </p:cNvPr>
          <p:cNvSpPr/>
          <p:nvPr/>
        </p:nvSpPr>
        <p:spPr>
          <a:xfrm>
            <a:off x="3613518" y="3031363"/>
            <a:ext cx="2171560" cy="862881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rgbClr val="FFFFFF"/>
            </a:solidFill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3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8BC895B5-2651-782F-228E-AC6E3EE8FF41}"/>
              </a:ext>
            </a:extLst>
          </p:cNvPr>
          <p:cNvSpPr/>
          <p:nvPr/>
        </p:nvSpPr>
        <p:spPr>
          <a:xfrm>
            <a:off x="3613518" y="4172324"/>
            <a:ext cx="2171560" cy="862881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rgbClr val="FFFFFF"/>
            </a:solidFill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25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4433262B-F3B0-6A52-DD89-33A4C5AF318F}"/>
              </a:ext>
            </a:extLst>
          </p:cNvPr>
          <p:cNvSpPr/>
          <p:nvPr/>
        </p:nvSpPr>
        <p:spPr>
          <a:xfrm>
            <a:off x="3613518" y="5313285"/>
            <a:ext cx="2171560" cy="862881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rgbClr val="FFFFFF"/>
            </a:solidFill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71036F-7B12-CDD4-3FA4-E001B972D143}"/>
              </a:ext>
            </a:extLst>
          </p:cNvPr>
          <p:cNvSpPr txBox="1"/>
          <p:nvPr/>
        </p:nvSpPr>
        <p:spPr>
          <a:xfrm>
            <a:off x="6094111" y="2009446"/>
            <a:ext cx="1768339" cy="6114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- Год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FCE1CA-7D6B-3AB2-6288-2CC22B3661F6}"/>
              </a:ext>
            </a:extLst>
          </p:cNvPr>
          <p:cNvSpPr txBox="1"/>
          <p:nvPr/>
        </p:nvSpPr>
        <p:spPr>
          <a:xfrm>
            <a:off x="6094112" y="3157078"/>
            <a:ext cx="1768339" cy="6114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- Месяц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6EFA06-C779-6A6F-D9C2-47BBAC49AFF5}"/>
              </a:ext>
            </a:extLst>
          </p:cNvPr>
          <p:cNvSpPr txBox="1"/>
          <p:nvPr/>
        </p:nvSpPr>
        <p:spPr>
          <a:xfrm>
            <a:off x="6094113" y="4298039"/>
            <a:ext cx="1768339" cy="6114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- День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31FA8F-3F04-CE3B-D2D7-8BE3FE1ADADB}"/>
              </a:ext>
            </a:extLst>
          </p:cNvPr>
          <p:cNvSpPr txBox="1"/>
          <p:nvPr/>
        </p:nvSpPr>
        <p:spPr>
          <a:xfrm>
            <a:off x="6094110" y="5313285"/>
            <a:ext cx="1768339" cy="6114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- Квартал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6D20A4D8-2EFB-0B4F-34CE-CE28DDBE055F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2848762" y="1872818"/>
            <a:ext cx="764756" cy="445769"/>
          </a:xfrm>
          <a:prstGeom prst="straightConnector1">
            <a:avLst/>
          </a:prstGeom>
          <a:ln w="190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23596AC2-020A-2788-2101-038DB296D62D}"/>
              </a:ext>
            </a:extLst>
          </p:cNvPr>
          <p:cNvCxnSpPr>
            <a:stCxn id="4" idx="3"/>
            <a:endCxn id="9" idx="1"/>
          </p:cNvCxnSpPr>
          <p:nvPr/>
        </p:nvCxnSpPr>
        <p:spPr>
          <a:xfrm>
            <a:off x="2848762" y="1872818"/>
            <a:ext cx="764756" cy="1589986"/>
          </a:xfrm>
          <a:prstGeom prst="straightConnector1">
            <a:avLst/>
          </a:prstGeom>
          <a:ln w="19050">
            <a:solidFill>
              <a:srgbClr val="FFFF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014406E6-4ED3-FCF1-F11E-1C487D618561}"/>
              </a:ext>
            </a:extLst>
          </p:cNvPr>
          <p:cNvCxnSpPr>
            <a:cxnSpLocks/>
            <a:stCxn id="4" idx="2"/>
            <a:endCxn id="10" idx="1"/>
          </p:cNvCxnSpPr>
          <p:nvPr/>
        </p:nvCxnSpPr>
        <p:spPr>
          <a:xfrm>
            <a:off x="1645838" y="2414108"/>
            <a:ext cx="1967680" cy="2189657"/>
          </a:xfrm>
          <a:prstGeom prst="straightConnector1">
            <a:avLst/>
          </a:prstGeom>
          <a:ln w="19050">
            <a:solidFill>
              <a:srgbClr val="FFFF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C542E72D-C200-2A80-C020-CFBD6F74BCD7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1645838" y="2414108"/>
            <a:ext cx="1967680" cy="3330618"/>
          </a:xfrm>
          <a:prstGeom prst="straightConnector1">
            <a:avLst/>
          </a:prstGeom>
          <a:ln w="19050">
            <a:solidFill>
              <a:srgbClr val="FFFF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86808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1A76E-B928-2F95-DF21-1EA900E26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5A1E03-37C0-531C-31C1-6E7BFA27C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Анализ данных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DF6308-9385-C7F2-6174-017C66D39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125" y="6068963"/>
            <a:ext cx="3057952" cy="6954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DA70A2C-D7D7-EB70-FF66-E4355F6B4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8" y="5861819"/>
            <a:ext cx="3057952" cy="69542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BCB1EA-3AB4-72B4-15B1-44BF32E1A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39" y="1089026"/>
            <a:ext cx="11499550" cy="512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8486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F908C-0B47-4D75-FE39-5269A183F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8907C6F-6897-F24B-E0A3-942511F62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2" y="6067933"/>
            <a:ext cx="635774" cy="5811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98280C-F8F7-941A-377B-829C3E55F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4465" y="5734511"/>
            <a:ext cx="2295845" cy="91452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67DE84-7592-B36E-5EA3-04525E936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Анализ данных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9E3063-F1B0-D393-2ABC-2544F728BC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5145"/>
          <a:stretch/>
        </p:blipFill>
        <p:spPr>
          <a:xfrm>
            <a:off x="709322" y="980949"/>
            <a:ext cx="10769583" cy="543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576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CDD69-E980-0DA9-CE29-E4EDAD0A6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E22D45-C808-7BD9-D573-CDA536FF9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Анализ данных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ECC1C2-769F-3057-CB4A-C5EF4D077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13" y="982494"/>
            <a:ext cx="11356801" cy="567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65412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 dirty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Тема1" id="{D0CD2EF2-F081-534F-8DE3-C9E18D8807E4}" vid="{DC9C18EE-4480-0C46-B022-FA942297076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7509</TotalTime>
  <Words>317</Words>
  <Application>Microsoft Office PowerPoint</Application>
  <PresentationFormat>Широкоэкранный</PresentationFormat>
  <Paragraphs>107</Paragraphs>
  <Slides>17</Slides>
  <Notes>1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CoFo Sans Medium</vt:lpstr>
      <vt:lpstr>CoFo Sans</vt:lpstr>
      <vt:lpstr>Calibri</vt:lpstr>
      <vt:lpstr>Arial</vt:lpstr>
      <vt:lpstr>Тема1</vt:lpstr>
      <vt:lpstr>Прогнозирование рыночных цен на арматуру </vt:lpstr>
      <vt:lpstr>Содержание:</vt:lpstr>
      <vt:lpstr>Цель и задачи</vt:lpstr>
      <vt:lpstr>Ход работы</vt:lpstr>
      <vt:lpstr>Предобработка данных</vt:lpstr>
      <vt:lpstr>Предобработка данных</vt:lpstr>
      <vt:lpstr>Анализ данных</vt:lpstr>
      <vt:lpstr>Анализ данных</vt:lpstr>
      <vt:lpstr>Анализ данных</vt:lpstr>
      <vt:lpstr>Построение моделей</vt:lpstr>
      <vt:lpstr>Построение моделей</vt:lpstr>
      <vt:lpstr>Построение моделей</vt:lpstr>
      <vt:lpstr>Построение моделей</vt:lpstr>
      <vt:lpstr>Сравнение моделей</vt:lpstr>
      <vt:lpstr>Презентация приложения 1</vt:lpstr>
      <vt:lpstr>Презентация приложения 2</vt:lpstr>
      <vt:lpstr>Выводы и рефлексия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для инвесторов ГК «Самолет»</dc:title>
  <dc:creator>Рукавишникова Александра</dc:creator>
  <cp:lastModifiedBy>Илья Канин</cp:lastModifiedBy>
  <cp:revision>959</cp:revision>
  <dcterms:created xsi:type="dcterms:W3CDTF">2022-08-25T11:16:35Z</dcterms:created>
  <dcterms:modified xsi:type="dcterms:W3CDTF">2025-03-26T08:25:58Z</dcterms:modified>
</cp:coreProperties>
</file>